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6" r:id="rId4"/>
    <p:sldId id="260" r:id="rId5"/>
    <p:sldId id="261" r:id="rId6"/>
    <p:sldId id="262" r:id="rId7"/>
    <p:sldId id="263" r:id="rId8"/>
    <p:sldId id="26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0" d="100"/>
          <a:sy n="200" d="100"/>
        </p:scale>
        <p:origin x="3138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25616837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25616837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5616837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5616837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63aae91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63aae91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91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5616837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5616837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25616837a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25616837a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21b032c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21b032c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25616837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25616837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5616837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5616837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35500" y="216425"/>
            <a:ext cx="881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Exercise</a:t>
            </a:r>
            <a:r>
              <a:rPr lang="pl-PL" dirty="0" smtClean="0"/>
              <a:t> 2</a:t>
            </a:r>
            <a:r>
              <a:rPr lang="en" dirty="0" smtClean="0"/>
              <a:t>: </a:t>
            </a:r>
            <a:r>
              <a:rPr lang="en" dirty="0"/>
              <a:t>Quantifying Tumor Burden for H&amp;E slides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Goals: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Setting the stain and color deconvolution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Detecting the tissue of interest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Detecting individual cells/objects 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Annotating objects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Assign classes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Building a classifier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Generate scripts for running through a project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Metastasis to Lung - Biology vs Experiment</a:t>
            </a:r>
            <a:endParaRPr/>
          </a:p>
        </p:txBody>
      </p:sp>
      <p:grpSp>
        <p:nvGrpSpPr>
          <p:cNvPr id="61" name="Google Shape;61;p14"/>
          <p:cNvGrpSpPr/>
          <p:nvPr/>
        </p:nvGrpSpPr>
        <p:grpSpPr>
          <a:xfrm>
            <a:off x="68844" y="1721167"/>
            <a:ext cx="5943358" cy="2971733"/>
            <a:chOff x="68850" y="1721300"/>
            <a:chExt cx="5657109" cy="2833460"/>
          </a:xfrm>
        </p:grpSpPr>
        <p:pic>
          <p:nvPicPr>
            <p:cNvPr id="62" name="Google Shape;6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50" y="1730850"/>
              <a:ext cx="3571875" cy="2823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 rotWithShape="1">
            <a:blip r:embed="rId4">
              <a:alphaModFix/>
            </a:blip>
            <a:srcRect t="7182" b="6072"/>
            <a:stretch/>
          </p:blipFill>
          <p:spPr>
            <a:xfrm>
              <a:off x="3555738" y="1730850"/>
              <a:ext cx="2170221" cy="2823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3553125" y="1722250"/>
              <a:ext cx="2170200" cy="28239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" name="Google Shape;65;p14"/>
            <p:cNvCxnSpPr/>
            <p:nvPr/>
          </p:nvCxnSpPr>
          <p:spPr>
            <a:xfrm flipH="1">
              <a:off x="2306900" y="1721300"/>
              <a:ext cx="1253100" cy="11844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4"/>
            <p:cNvCxnSpPr/>
            <p:nvPr/>
          </p:nvCxnSpPr>
          <p:spPr>
            <a:xfrm rot="10800000">
              <a:off x="2306925" y="3208475"/>
              <a:ext cx="1246200" cy="13359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4"/>
            <p:cNvSpPr/>
            <p:nvPr/>
          </p:nvSpPr>
          <p:spPr>
            <a:xfrm>
              <a:off x="2135625" y="2905700"/>
              <a:ext cx="288300" cy="3027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549" y="1426175"/>
            <a:ext cx="2783376" cy="355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8800"/>
            <a:ext cx="951300" cy="89463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Metastasis to Lung - Biology vs Experiment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6829"/>
          <a:stretch/>
        </p:blipFill>
        <p:spPr>
          <a:xfrm rot="2425350" flipH="1">
            <a:off x="517891" y="1354210"/>
            <a:ext cx="538897" cy="529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5"/>
          <p:cNvGrpSpPr/>
          <p:nvPr/>
        </p:nvGrpSpPr>
        <p:grpSpPr>
          <a:xfrm>
            <a:off x="232075" y="1549844"/>
            <a:ext cx="486391" cy="348172"/>
            <a:chOff x="311700" y="1431919"/>
            <a:chExt cx="486391" cy="348172"/>
          </a:xfrm>
        </p:grpSpPr>
        <p:pic>
          <p:nvPicPr>
            <p:cNvPr id="77" name="Google Shape;77;p15"/>
            <p:cNvPicPr preferRelativeResize="0"/>
            <p:nvPr/>
          </p:nvPicPr>
          <p:blipFill rotWithShape="1">
            <a:blip r:embed="rId5">
              <a:alphaModFix/>
            </a:blip>
            <a:srcRect l="34054" t="66526" r="41538" b="9367"/>
            <a:stretch/>
          </p:blipFill>
          <p:spPr>
            <a:xfrm>
              <a:off x="347240" y="1466415"/>
              <a:ext cx="426922" cy="301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5"/>
            <p:cNvSpPr/>
            <p:nvPr/>
          </p:nvSpPr>
          <p:spPr>
            <a:xfrm>
              <a:off x="311700" y="1431919"/>
              <a:ext cx="191700" cy="6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06391" y="1695999"/>
              <a:ext cx="191700" cy="6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11700" y="1715891"/>
              <a:ext cx="63900" cy="64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734290" y="1461955"/>
              <a:ext cx="53700" cy="7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24062" y="1646931"/>
              <a:ext cx="63900" cy="7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" name="Google Shape;83;p15"/>
          <p:cNvCxnSpPr/>
          <p:nvPr/>
        </p:nvCxnSpPr>
        <p:spPr>
          <a:xfrm>
            <a:off x="1390139" y="2267558"/>
            <a:ext cx="1187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721" y="1549850"/>
            <a:ext cx="1351254" cy="1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346975" y="2314375"/>
            <a:ext cx="1088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21 days</a:t>
            </a:r>
            <a:endParaRPr b="1"/>
          </a:p>
        </p:txBody>
      </p:sp>
      <p:sp>
        <p:nvSpPr>
          <p:cNvPr id="86" name="Google Shape;86;p15"/>
          <p:cNvSpPr txBox="1"/>
          <p:nvPr/>
        </p:nvSpPr>
        <p:spPr>
          <a:xfrm>
            <a:off x="962450" y="1472541"/>
            <a:ext cx="10224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300,000 B16F10</a:t>
            </a:r>
            <a:endParaRPr b="1"/>
          </a:p>
        </p:txBody>
      </p:sp>
      <p:cxnSp>
        <p:nvCxnSpPr>
          <p:cNvPr id="87" name="Google Shape;87;p15"/>
          <p:cNvCxnSpPr/>
          <p:nvPr/>
        </p:nvCxnSpPr>
        <p:spPr>
          <a:xfrm rot="10800000" flipH="1">
            <a:off x="4200144" y="2260658"/>
            <a:ext cx="3200400" cy="6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5"/>
          <p:cNvSpPr txBox="1"/>
          <p:nvPr/>
        </p:nvSpPr>
        <p:spPr>
          <a:xfrm>
            <a:off x="4279250" y="2267550"/>
            <a:ext cx="1187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Fixation: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5272200" y="2261212"/>
            <a:ext cx="1844880" cy="124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4</a:t>
            </a:r>
            <a:r>
              <a:rPr lang="en" dirty="0" smtClean="0"/>
              <a:t>% </a:t>
            </a:r>
            <a:r>
              <a:rPr lang="pl-PL" dirty="0" smtClean="0"/>
              <a:t>Zinc Formalin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by intratracheal instillation</a:t>
            </a:r>
            <a:endParaRPr dirty="0"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2400" y="1406150"/>
            <a:ext cx="1581175" cy="18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232075" y="3230575"/>
            <a:ext cx="8665200" cy="14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Procedure was practiced and optimized BEFORE experiment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10 mice per group, repeated 2x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Histology handled </a:t>
            </a:r>
            <a:r>
              <a:rPr lang="en" dirty="0" smtClean="0"/>
              <a:t>F</a:t>
            </a:r>
            <a:r>
              <a:rPr lang="pl-PL" dirty="0" smtClean="0"/>
              <a:t>FP</a:t>
            </a:r>
            <a:r>
              <a:rPr lang="en" dirty="0" smtClean="0"/>
              <a:t>E </a:t>
            </a:r>
            <a:r>
              <a:rPr lang="en" dirty="0"/>
              <a:t>blocks, H&amp;E stains and scanning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l="16318" r="18640"/>
          <a:stretch/>
        </p:blipFill>
        <p:spPr>
          <a:xfrm>
            <a:off x="455450" y="1070325"/>
            <a:ext cx="3968497" cy="400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l="11367" r="22886"/>
          <a:stretch/>
        </p:blipFill>
        <p:spPr>
          <a:xfrm>
            <a:off x="4695625" y="1070325"/>
            <a:ext cx="4023360" cy="401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290700" y="2111625"/>
            <a:ext cx="12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Epithelial airway cells</a:t>
            </a:r>
            <a:endParaRPr b="1"/>
          </a:p>
        </p:txBody>
      </p:sp>
      <p:cxnSp>
        <p:nvCxnSpPr>
          <p:cNvPr id="129" name="Google Shape;129;p17"/>
          <p:cNvCxnSpPr/>
          <p:nvPr/>
        </p:nvCxnSpPr>
        <p:spPr>
          <a:xfrm rot="10800000">
            <a:off x="1227775" y="1653550"/>
            <a:ext cx="165300" cy="487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2101300" y="2684325"/>
            <a:ext cx="409200" cy="393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7"/>
          <p:cNvSpPr txBox="1"/>
          <p:nvPr/>
        </p:nvSpPr>
        <p:spPr>
          <a:xfrm>
            <a:off x="2701850" y="1611100"/>
            <a:ext cx="12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Normal Lung cells</a:t>
            </a:r>
            <a:endParaRPr b="1"/>
          </a:p>
        </p:txBody>
      </p:sp>
      <p:cxnSp>
        <p:nvCxnSpPr>
          <p:cNvPr id="132" name="Google Shape;132;p17"/>
          <p:cNvCxnSpPr/>
          <p:nvPr/>
        </p:nvCxnSpPr>
        <p:spPr>
          <a:xfrm rot="10800000" flipH="1">
            <a:off x="3379000" y="1417275"/>
            <a:ext cx="241200" cy="28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7"/>
          <p:cNvCxnSpPr/>
          <p:nvPr/>
        </p:nvCxnSpPr>
        <p:spPr>
          <a:xfrm rot="10800000">
            <a:off x="2770300" y="1267875"/>
            <a:ext cx="356700" cy="432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7"/>
          <p:cNvSpPr txBox="1"/>
          <p:nvPr/>
        </p:nvSpPr>
        <p:spPr>
          <a:xfrm>
            <a:off x="3318525" y="2741975"/>
            <a:ext cx="12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 blood cells</a:t>
            </a:r>
            <a:endParaRPr b="1"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Tumor Metastasis to Lung - what are we looking for?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4648850" y="1070325"/>
            <a:ext cx="12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Normal Lung cells</a:t>
            </a:r>
            <a:endParaRPr b="1"/>
          </a:p>
        </p:txBody>
      </p:sp>
      <p:sp>
        <p:nvSpPr>
          <p:cNvPr id="137" name="Google Shape;137;p17"/>
          <p:cNvSpPr txBox="1"/>
          <p:nvPr/>
        </p:nvSpPr>
        <p:spPr>
          <a:xfrm>
            <a:off x="5346350" y="2741975"/>
            <a:ext cx="9207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Melanin</a:t>
            </a:r>
            <a:endParaRPr b="1"/>
          </a:p>
        </p:txBody>
      </p:sp>
      <p:cxnSp>
        <p:nvCxnSpPr>
          <p:cNvPr id="138" name="Google Shape;138;p17"/>
          <p:cNvCxnSpPr/>
          <p:nvPr/>
        </p:nvCxnSpPr>
        <p:spPr>
          <a:xfrm rot="10800000">
            <a:off x="3997800" y="2422650"/>
            <a:ext cx="310800" cy="393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2727475" y="3431750"/>
            <a:ext cx="12198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Endothelial cells</a:t>
            </a:r>
            <a:endParaRPr b="1"/>
          </a:p>
        </p:txBody>
      </p:sp>
      <p:cxnSp>
        <p:nvCxnSpPr>
          <p:cNvPr id="140" name="Google Shape;140;p17"/>
          <p:cNvCxnSpPr/>
          <p:nvPr/>
        </p:nvCxnSpPr>
        <p:spPr>
          <a:xfrm flipH="1">
            <a:off x="2505700" y="3612350"/>
            <a:ext cx="320700" cy="107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7"/>
          <p:cNvCxnSpPr/>
          <p:nvPr/>
        </p:nvCxnSpPr>
        <p:spPr>
          <a:xfrm flipH="1">
            <a:off x="2818400" y="3743575"/>
            <a:ext cx="300300" cy="156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17"/>
          <p:cNvSpPr txBox="1"/>
          <p:nvPr/>
        </p:nvSpPr>
        <p:spPr>
          <a:xfrm>
            <a:off x="5346350" y="4172575"/>
            <a:ext cx="17913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Endothelial cells</a:t>
            </a:r>
            <a:endParaRPr b="1"/>
          </a:p>
        </p:txBody>
      </p:sp>
      <p:cxnSp>
        <p:nvCxnSpPr>
          <p:cNvPr id="143" name="Google Shape;143;p17"/>
          <p:cNvCxnSpPr/>
          <p:nvPr/>
        </p:nvCxnSpPr>
        <p:spPr>
          <a:xfrm rot="10800000" flipH="1">
            <a:off x="6209075" y="3952250"/>
            <a:ext cx="241200" cy="283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17"/>
          <p:cNvSpPr txBox="1"/>
          <p:nvPr/>
        </p:nvSpPr>
        <p:spPr>
          <a:xfrm>
            <a:off x="7499175" y="4501875"/>
            <a:ext cx="12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 blood cells</a:t>
            </a:r>
            <a:endParaRPr b="1"/>
          </a:p>
        </p:txBody>
      </p:sp>
      <p:cxnSp>
        <p:nvCxnSpPr>
          <p:cNvPr id="145" name="Google Shape;145;p17"/>
          <p:cNvCxnSpPr/>
          <p:nvPr/>
        </p:nvCxnSpPr>
        <p:spPr>
          <a:xfrm rot="10800000" flipH="1">
            <a:off x="7880725" y="4207475"/>
            <a:ext cx="257100" cy="378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l="35563" t="10471" r="36782" b="41733"/>
          <a:stretch/>
        </p:blipFill>
        <p:spPr>
          <a:xfrm>
            <a:off x="6209075" y="2571750"/>
            <a:ext cx="845349" cy="8218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7" name="Google Shape;147;p17"/>
          <p:cNvCxnSpPr/>
          <p:nvPr/>
        </p:nvCxnSpPr>
        <p:spPr>
          <a:xfrm rot="10800000">
            <a:off x="5195425" y="2513775"/>
            <a:ext cx="278700" cy="299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7"/>
          <p:cNvCxnSpPr>
            <a:stCxn id="137" idx="2"/>
          </p:cNvCxnSpPr>
          <p:nvPr/>
        </p:nvCxnSpPr>
        <p:spPr>
          <a:xfrm>
            <a:off x="5806700" y="3135275"/>
            <a:ext cx="153900" cy="254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17"/>
          <p:cNvSpPr txBox="1"/>
          <p:nvPr/>
        </p:nvSpPr>
        <p:spPr>
          <a:xfrm>
            <a:off x="6813925" y="1072900"/>
            <a:ext cx="121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Necrotic area</a:t>
            </a:r>
            <a:endParaRPr b="1"/>
          </a:p>
        </p:txBody>
      </p:sp>
      <p:cxnSp>
        <p:nvCxnSpPr>
          <p:cNvPr id="150" name="Google Shape;150;p17"/>
          <p:cNvCxnSpPr/>
          <p:nvPr/>
        </p:nvCxnSpPr>
        <p:spPr>
          <a:xfrm rot="10800000" flipH="1">
            <a:off x="7811125" y="1261150"/>
            <a:ext cx="387900" cy="24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7"/>
          <p:cNvSpPr txBox="1"/>
          <p:nvPr/>
        </p:nvSpPr>
        <p:spPr>
          <a:xfrm>
            <a:off x="2134775" y="4254175"/>
            <a:ext cx="948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Collagen</a:t>
            </a:r>
            <a:endParaRPr b="1"/>
          </a:p>
        </p:txBody>
      </p:sp>
      <p:cxnSp>
        <p:nvCxnSpPr>
          <p:cNvPr id="152" name="Google Shape;152;p17"/>
          <p:cNvCxnSpPr/>
          <p:nvPr/>
        </p:nvCxnSpPr>
        <p:spPr>
          <a:xfrm rot="10800000">
            <a:off x="1780825" y="4338000"/>
            <a:ext cx="394500" cy="114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7"/>
          <p:cNvCxnSpPr/>
          <p:nvPr/>
        </p:nvCxnSpPr>
        <p:spPr>
          <a:xfrm rot="10800000" flipH="1">
            <a:off x="3010825" y="4164275"/>
            <a:ext cx="90000" cy="3321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 rotWithShape="1">
          <a:blip r:embed="rId6">
            <a:alphaModFix/>
          </a:blip>
          <a:srcRect l="32264" t="12967" r="15434"/>
          <a:stretch/>
        </p:blipFill>
        <p:spPr>
          <a:xfrm>
            <a:off x="7754500" y="1417275"/>
            <a:ext cx="845349" cy="7999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tips on how to annotate images for classifying</a:t>
            </a:r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22" y="1654862"/>
            <a:ext cx="2258578" cy="230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326" y="1769162"/>
            <a:ext cx="2375932" cy="20789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273760" y="1104900"/>
            <a:ext cx="38702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See how your classifier is doing by selecting </a:t>
            </a:r>
            <a:r>
              <a:rPr lang="pl-PL" i="1" dirty="0" smtClean="0"/>
              <a:t>Auto-update</a:t>
            </a:r>
          </a:p>
          <a:p>
            <a:endParaRPr lang="pl-PL" dirty="0" smtClean="0"/>
          </a:p>
          <a:p>
            <a:r>
              <a:rPr lang="pl-PL" dirty="0" smtClean="0"/>
              <a:t>Be careful - don’t confuse your model.</a:t>
            </a:r>
          </a:p>
          <a:p>
            <a:endParaRPr lang="pl-PL" dirty="0" smtClean="0"/>
          </a:p>
          <a:p>
            <a:r>
              <a:rPr lang="pl-PL" dirty="0" smtClean="0"/>
              <a:t>Annotate a variety of examples, don’t be lazy.</a:t>
            </a:r>
          </a:p>
          <a:p>
            <a:endParaRPr lang="pl-PL" dirty="0" smtClean="0"/>
          </a:p>
          <a:p>
            <a:r>
              <a:rPr lang="pl-PL" dirty="0" smtClean="0"/>
              <a:t>Annotate across your slide.</a:t>
            </a:r>
          </a:p>
          <a:p>
            <a:endParaRPr lang="pl-PL" dirty="0" smtClean="0"/>
          </a:p>
          <a:p>
            <a:r>
              <a:rPr lang="pl-PL" dirty="0" smtClean="0"/>
              <a:t>Try to balance your classes.</a:t>
            </a:r>
          </a:p>
          <a:p>
            <a:endParaRPr lang="pl-PL" dirty="0" smtClean="0"/>
          </a:p>
          <a:p>
            <a:r>
              <a:rPr lang="pl-PL" dirty="0" smtClean="0"/>
              <a:t>Just enough is usually better than too much.</a:t>
            </a:r>
          </a:p>
          <a:p>
            <a:endParaRPr lang="pl-PL" dirty="0"/>
          </a:p>
          <a:p>
            <a:r>
              <a:rPr lang="pl-PL" dirty="0" smtClean="0"/>
              <a:t>It is never going to be perfect. If you </a:t>
            </a:r>
            <a:r>
              <a:rPr lang="en-US" dirty="0" smtClean="0"/>
              <a:t>add too many examples</a:t>
            </a:r>
            <a:r>
              <a:rPr lang="pl-PL" dirty="0" smtClean="0"/>
              <a:t>, </a:t>
            </a:r>
            <a:r>
              <a:rPr lang="pl-PL" dirty="0" smtClean="0"/>
              <a:t>you will overtrain your model, and it won’t work across your samples.</a:t>
            </a:r>
          </a:p>
          <a:p>
            <a:endParaRPr lang="pl-PL" dirty="0"/>
          </a:p>
          <a:p>
            <a:r>
              <a:rPr lang="pl-PL" dirty="0" smtClean="0"/>
              <a:t>Use </a:t>
            </a:r>
            <a:r>
              <a:rPr lang="pl-PL" i="1" dirty="0" smtClean="0"/>
              <a:t>Rebuild training from project.</a:t>
            </a:r>
            <a:r>
              <a:rPr lang="pl-PL" dirty="0" smtClean="0"/>
              <a:t>  </a:t>
            </a:r>
          </a:p>
          <a:p>
            <a:endParaRPr lang="pl-PL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tips on how to annotate images for classifying</a:t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l="21230" t="8157" r="8864" b="999"/>
          <a:stretch/>
        </p:blipFill>
        <p:spPr>
          <a:xfrm>
            <a:off x="268075" y="1611500"/>
            <a:ext cx="4226299" cy="308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4">
            <a:alphaModFix/>
          </a:blip>
          <a:srcRect l="21173" t="8412" r="8833" b="1513"/>
          <a:stretch/>
        </p:blipFill>
        <p:spPr>
          <a:xfrm>
            <a:off x="4543775" y="1611500"/>
            <a:ext cx="4268016" cy="30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1333475" y="1135950"/>
            <a:ext cx="1615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Epithelium</a:t>
            </a:r>
            <a:endParaRPr sz="2400"/>
          </a:p>
        </p:txBody>
      </p:sp>
      <p:sp>
        <p:nvSpPr>
          <p:cNvPr id="170" name="Google Shape;170;p19"/>
          <p:cNvSpPr txBox="1"/>
          <p:nvPr/>
        </p:nvSpPr>
        <p:spPr>
          <a:xfrm>
            <a:off x="5916775" y="1135950"/>
            <a:ext cx="19572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 Lung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311700" y="28225"/>
            <a:ext cx="852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there is more variability in a type of tissue?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825" y="1017725"/>
            <a:ext cx="5930343" cy="39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311700" y="84675"/>
            <a:ext cx="8520600" cy="9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stages of a tumor might require multiple annotations...</a:t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l="20987" t="7820" r="9102" b="822"/>
          <a:stretch/>
        </p:blipFill>
        <p:spPr>
          <a:xfrm>
            <a:off x="619512" y="1175475"/>
            <a:ext cx="2595326" cy="19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4">
            <a:alphaModFix/>
          </a:blip>
          <a:srcRect l="21452" t="8698" r="9324" b="1437"/>
          <a:stretch/>
        </p:blipFill>
        <p:spPr>
          <a:xfrm>
            <a:off x="3257038" y="1175475"/>
            <a:ext cx="2612635" cy="19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 rotWithShape="1">
          <a:blip r:embed="rId5">
            <a:alphaModFix/>
          </a:blip>
          <a:srcRect l="21291" t="8668" r="8968" b="1782"/>
          <a:stretch/>
        </p:blipFill>
        <p:spPr>
          <a:xfrm>
            <a:off x="619512" y="3125600"/>
            <a:ext cx="2595326" cy="18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6">
            <a:alphaModFix/>
          </a:blip>
          <a:srcRect l="21514" t="8664" r="8290" b="2192"/>
          <a:stretch/>
        </p:blipFill>
        <p:spPr>
          <a:xfrm>
            <a:off x="3257038" y="3125600"/>
            <a:ext cx="2612626" cy="187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 rotWithShape="1">
          <a:blip r:embed="rId7">
            <a:alphaModFix/>
          </a:blip>
          <a:srcRect l="21451" t="8265" r="8808" b="2185"/>
          <a:stretch/>
        </p:blipFill>
        <p:spPr>
          <a:xfrm>
            <a:off x="5911863" y="1175475"/>
            <a:ext cx="2612626" cy="19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8">
            <a:alphaModFix/>
          </a:blip>
          <a:srcRect l="26004" t="7711" r="8639" b="922"/>
          <a:stretch/>
        </p:blipFill>
        <p:spPr>
          <a:xfrm>
            <a:off x="5911863" y="3125600"/>
            <a:ext cx="2612626" cy="18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256</Words>
  <Application>Microsoft Office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Exercise 2: Quantifying Tumor Burden for H&amp;E slides</vt:lpstr>
      <vt:lpstr>Tumor Metastasis to Lung - Biology vs Experiment</vt:lpstr>
      <vt:lpstr>Tumor Metastasis to Lung - Biology vs Experiment</vt:lpstr>
      <vt:lpstr>Tumor Metastasis to Lung - what are we looking for?</vt:lpstr>
      <vt:lpstr>A few tips on how to annotate images for classifying</vt:lpstr>
      <vt:lpstr>A few tips on how to annotate images for classifying</vt:lpstr>
      <vt:lpstr>What happens when there is more variability in a type of tissue?</vt:lpstr>
      <vt:lpstr>Different stages of a tumor might require multiple annotations...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Exercise: Quantifying Tumor Burden for H&amp;E slides</dc:title>
  <cp:lastModifiedBy>Sara McArdle</cp:lastModifiedBy>
  <cp:revision>4</cp:revision>
  <dcterms:modified xsi:type="dcterms:W3CDTF">2019-06-21T23:46:57Z</dcterms:modified>
</cp:coreProperties>
</file>